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2" r:id="rId3"/>
    <p:sldId id="259" r:id="rId4"/>
    <p:sldId id="261" r:id="rId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2906"/>
    <a:srgbClr val="FBB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24" autoAdjust="0"/>
  </p:normalViewPr>
  <p:slideViewPr>
    <p:cSldViewPr>
      <p:cViewPr>
        <p:scale>
          <a:sx n="125" d="100"/>
          <a:sy n="125" d="100"/>
        </p:scale>
        <p:origin x="-384" y="-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7E8CC8-3853-464D-A844-814C4D208CBB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6407E-6B4D-486E-894A-39E96D8D8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213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617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566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923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903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321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544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211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87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161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729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86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4ACFF-9157-4F11-90B5-74094F2041BC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CAFBB-C0BE-4FCD-A015-29231A247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74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20.sv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9.jpeg"/><Relationship Id="rId5" Type="http://schemas.openxmlformats.org/officeDocument/2006/relationships/image" Target="../media/image22.svg"/><Relationship Id="rId10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image" Target="../media/image2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48083" y="4029456"/>
            <a:ext cx="381221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>
              <a:solidFill>
                <a:srgbClr val="002060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18531" y="3147814"/>
            <a:ext cx="8280920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492771" y="1851670"/>
            <a:ext cx="8532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effectLst>
                  <a:outerShdw blurRad="50800" dist="50800" dir="5400000" algn="ctr" rotWithShape="0">
                    <a:srgbClr val="000000">
                      <a:alpha val="0"/>
                    </a:srgbClr>
                  </a:outerShdw>
                  <a:reflection stA="13000" endPos="58000" dist="50800" dir="5400000" sy="-100000" algn="bl" rotWithShape="0"/>
                </a:effectLst>
              </a:rPr>
              <a:t>НЕОБХОДИМОСТЬ ВНЕДРЕНИЯ СНТ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effectLst>
                  <a:outerShdw blurRad="50800" dist="50800" dir="5400000" algn="ctr" rotWithShape="0">
                    <a:srgbClr val="000000">
                      <a:alpha val="0"/>
                    </a:srgbClr>
                  </a:outerShdw>
                  <a:reflection stA="13000" endPos="58000" dist="50800" dir="5400000" sy="-100000" algn="bl" rotWithShape="0"/>
                </a:effectLst>
              </a:rPr>
              <a:t>ПО ИМПОРТУ ИЗ СТРАН ЕАЭС</a:t>
            </a:r>
          </a:p>
          <a:p>
            <a:pPr algn="ctr"/>
            <a:endParaRPr lang="ru-RU" sz="3200" b="1" dirty="0"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13000" endPos="58000" dist="50800" dir="5400000" sy="-100000" algn="bl" rotWithShape="0"/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3742" y="42812"/>
            <a:ext cx="704131" cy="69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43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7"/>
          <a:stretch/>
        </p:blipFill>
        <p:spPr>
          <a:xfrm>
            <a:off x="4427984" y="0"/>
            <a:ext cx="4713614" cy="5143500"/>
          </a:xfrm>
          <a:prstGeom prst="rect">
            <a:avLst/>
          </a:prstGeom>
          <a:ln>
            <a:noFill/>
          </a:ln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/>
          </p:nvPr>
        </p:nvGraphicFramePr>
        <p:xfrm>
          <a:off x="4427984" y="917798"/>
          <a:ext cx="4464000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64000"/>
              </a:tblGrid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sz="1500" kern="1200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исключение фактов оформления импорта на фиктивных грузополучателей </a:t>
                      </a:r>
                      <a:r>
                        <a:rPr lang="ru-RU" sz="1500" i="1" kern="1200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500" i="1" kern="1200" cap="all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лжепп</a:t>
                      </a:r>
                      <a:r>
                        <a:rPr lang="ru-RU" sz="1500" i="1" kern="1200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500" i="1" kern="1200" cap="all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чрпн</a:t>
                      </a:r>
                      <a:r>
                        <a:rPr lang="ru-RU" sz="1500" i="1" kern="1200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бездействующих НП, банкротов, умерших лиц)</a:t>
                      </a:r>
                      <a:r>
                        <a:rPr lang="ru-RU" sz="1500" kern="1200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ru-RU" sz="1500" b="1" kern="1200" cap="all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ПОТЕРИ 4,8 МЛРД.ТГ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sz="1500" kern="1200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ОБЕСПЕЧЕНИЕ ПОСТУПЛЕНИЯ НДС НА</a:t>
                      </a:r>
                      <a:r>
                        <a:rPr lang="ru-RU" sz="1500" kern="1200" cap="all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500" kern="1200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ИМПОРТИРОВАННЫЕ ТОВАРЫ - </a:t>
                      </a:r>
                      <a:r>
                        <a:rPr lang="ru-RU" sz="1500" b="1" kern="1200" cap="all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ПОТЕРИ 5,7 МЛРД.ТГ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500" kern="1200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КОНТРОЛЬ ЗА ПЕРЕМЕЩЕНИЕМ ТОВАРОВ ПО КОТОРЫМ ВВЕДЕН ВРЕМЕННЫЙ ЗАПРЕТ И ОГРАНИЧЕНИЯ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sz="1500" kern="1200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КОНТРОЛЬ ЗА ТОВАРАМИ ДВОЙНОГО (ВОЕННОГО) НАЗНАЧЕНИЯ</a:t>
                      </a:r>
                      <a:endParaRPr lang="ru-RU" sz="1500" kern="1200" cap="all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500" kern="1200" cap="all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ПОЛУЧЕНИЕ ОНЛАЙН СВЕДЕНИЙ О ПЕРЕМЕЩЕНИИ ТОВАРОВ – автоматизация  АДМИНИСТРИРОВАНИЯ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4499497" y="89567"/>
            <a:ext cx="439248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ОЖИДАЕМЫЙ ЭФФЕКТ ПРИ ОФОРМЛЕНИИ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СНТ ПРИ ИМПОРТЕ ТОВАРОВ </a:t>
            </a:r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ТЕРРИТОРИИ  ЕАЭС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50722"/>
            <a:ext cx="2953693" cy="1767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4250" y="173543"/>
            <a:ext cx="40269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АДМИНИСТРИРОВАНИЯ ГРУЗОВ ИЗ ЕАЭС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7108" y="3003798"/>
            <a:ext cx="401412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50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ОФОРМЛЕНИЕ </a:t>
            </a:r>
            <a:r>
              <a:rPr lang="ru-RU" sz="15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16% </a:t>
            </a:r>
            <a:r>
              <a:rPr lang="ru-RU" sz="15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ГРУЗОВ НА ФИКТИВНЫХ ПОЛУЧАТЕЛЕЙ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5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СКАНИРОВАНИЕ И ПРОВЕРКА ДОКУМЕНТОВ НА ГРАНИЦЕ 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5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 УПЛАТА НДС НА ИМПОРТ ИЗ СТРАН ЕАЭС</a:t>
            </a:r>
            <a:endParaRPr lang="ru-RU" sz="15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60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4716016" y="1419622"/>
            <a:ext cx="29593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70C0"/>
                </a:solidFill>
              </a:rPr>
              <a:t>-10,3 ТЫС. ФАКТОВ</a:t>
            </a:r>
            <a:r>
              <a:rPr lang="ru-RU" sz="1000" dirty="0" smtClean="0">
                <a:solidFill>
                  <a:srgbClr val="0070C0"/>
                </a:solidFill>
              </a:rPr>
              <a:t> ОФОРМЛЕНИЯ ТТН НА </a:t>
            </a:r>
            <a:r>
              <a:rPr lang="kk-KZ" sz="1000" dirty="0" smtClean="0">
                <a:solidFill>
                  <a:srgbClr val="0070C0"/>
                </a:solidFill>
              </a:rPr>
              <a:t>ФИКТИВНЫХ ГРУЗОПОЛУЧАТЕЛЕЙ,</a:t>
            </a:r>
            <a:r>
              <a:rPr lang="ru-RU" sz="1000" dirty="0" smtClean="0">
                <a:solidFill>
                  <a:srgbClr val="0070C0"/>
                </a:solidFill>
              </a:rPr>
              <a:t> </a:t>
            </a:r>
          </a:p>
          <a:p>
            <a:r>
              <a:rPr lang="ru-RU" sz="1000" dirty="0" smtClean="0">
                <a:solidFill>
                  <a:srgbClr val="0070C0"/>
                </a:solidFill>
              </a:rPr>
              <a:t>ПОТЕРИ НДС –</a:t>
            </a:r>
            <a:r>
              <a:rPr lang="ru-RU" sz="1000" dirty="0" smtClean="0"/>
              <a:t> </a:t>
            </a:r>
            <a:r>
              <a:rPr lang="ru-RU" sz="1000" b="1" dirty="0" smtClean="0">
                <a:solidFill>
                  <a:srgbClr val="FF0000"/>
                </a:solidFill>
              </a:rPr>
              <a:t>4,8 МЛРД.ТГ</a:t>
            </a:r>
          </a:p>
          <a:p>
            <a:r>
              <a:rPr lang="ru-RU" sz="1000" b="1" dirty="0" smtClean="0">
                <a:solidFill>
                  <a:srgbClr val="0070C0"/>
                </a:solidFill>
              </a:rPr>
              <a:t>-НЕ ИСПОЛНЕНО </a:t>
            </a:r>
            <a:r>
              <a:rPr lang="ru-RU" sz="1000" b="1" dirty="0" smtClean="0">
                <a:solidFill>
                  <a:srgbClr val="FF0000"/>
                </a:solidFill>
              </a:rPr>
              <a:t>23 243</a:t>
            </a:r>
            <a:r>
              <a:rPr lang="ru-RU" sz="1000" b="1" dirty="0" smtClean="0">
                <a:solidFill>
                  <a:srgbClr val="0070C0"/>
                </a:solidFill>
              </a:rPr>
              <a:t> </a:t>
            </a:r>
            <a:r>
              <a:rPr lang="ru-RU" sz="1000" dirty="0" smtClean="0">
                <a:solidFill>
                  <a:srgbClr val="0070C0"/>
                </a:solidFill>
              </a:rPr>
              <a:t>УВЕДОМЛЕНИЙ КК, ПОТЕРИ НДС </a:t>
            </a:r>
            <a:r>
              <a:rPr lang="ru-RU" sz="1000" b="1" dirty="0" smtClean="0">
                <a:solidFill>
                  <a:srgbClr val="0070C0"/>
                </a:solidFill>
              </a:rPr>
              <a:t>– </a:t>
            </a:r>
            <a:r>
              <a:rPr lang="ru-RU" sz="1000" b="1" dirty="0" smtClean="0">
                <a:solidFill>
                  <a:srgbClr val="FF0000"/>
                </a:solidFill>
              </a:rPr>
              <a:t>5,7 МЛРД.ТГ;</a:t>
            </a:r>
          </a:p>
          <a:p>
            <a:r>
              <a:rPr lang="ru-RU" sz="1000" b="1" dirty="0" smtClean="0">
                <a:solidFill>
                  <a:srgbClr val="0070C0"/>
                </a:solidFill>
              </a:rPr>
              <a:t>-ТЕНЕВОЙ ОБОРОТ</a:t>
            </a:r>
            <a:r>
              <a:rPr lang="ru-RU" sz="1000" dirty="0" smtClean="0">
                <a:solidFill>
                  <a:srgbClr val="0070C0"/>
                </a:solidFill>
              </a:rPr>
              <a:t> ВО ВЗАИМНОЙ ТОРГОВЛЕ</a:t>
            </a:r>
            <a:endParaRPr lang="ru-RU" sz="1000" dirty="0">
              <a:solidFill>
                <a:srgbClr val="0070C0"/>
              </a:solidFill>
            </a:endParaRPr>
          </a:p>
        </p:txBody>
      </p:sp>
      <p:sp>
        <p:nvSpPr>
          <p:cNvPr id="185" name="Прямоугольник 184">
            <a:extLst>
              <a:ext uri="{FF2B5EF4-FFF2-40B4-BE49-F238E27FC236}">
                <a16:creationId xmlns="" xmlns:a16="http://schemas.microsoft.com/office/drawing/2014/main" id="{B28BE53C-4508-4B32-992F-0430D38FEEA4}"/>
              </a:ext>
            </a:extLst>
          </p:cNvPr>
          <p:cNvSpPr/>
          <p:nvPr/>
        </p:nvSpPr>
        <p:spPr>
          <a:xfrm>
            <a:off x="1835696" y="4276763"/>
            <a:ext cx="1379224" cy="564343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00B050"/>
                </a:solidFill>
              </a:rPr>
              <a:t>ОТМЕНА СКАНИРОВАНИЯ </a:t>
            </a:r>
          </a:p>
          <a:p>
            <a:pPr algn="ctr"/>
            <a:r>
              <a:rPr lang="ru-RU" sz="800" b="1" dirty="0" smtClean="0">
                <a:solidFill>
                  <a:srgbClr val="00B050"/>
                </a:solidFill>
              </a:rPr>
              <a:t>ТТН (</a:t>
            </a:r>
            <a:r>
              <a:rPr lang="en-US" sz="800" b="1" dirty="0" smtClean="0">
                <a:solidFill>
                  <a:srgbClr val="00B050"/>
                </a:solidFill>
              </a:rPr>
              <a:t>CMR</a:t>
            </a:r>
            <a:r>
              <a:rPr lang="ru-RU" sz="800" b="1" dirty="0" smtClean="0">
                <a:solidFill>
                  <a:srgbClr val="00B050"/>
                </a:solidFill>
              </a:rPr>
              <a:t>)</a:t>
            </a:r>
            <a:endParaRPr lang="en-US" sz="8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800" b="1" dirty="0" smtClean="0">
                <a:solidFill>
                  <a:srgbClr val="00B050"/>
                </a:solidFill>
              </a:rPr>
              <a:t>ПОДТВЕРЖДЕНИЕ ФАКТА ПЕРЕМЕЩЕНИЯ АТС ПО СНТ</a:t>
            </a:r>
            <a:r>
              <a:rPr lang="en-US" sz="800" b="1" dirty="0" smtClean="0">
                <a:solidFill>
                  <a:srgbClr val="00B050"/>
                </a:solidFill>
              </a:rPr>
              <a:t> </a:t>
            </a:r>
            <a:r>
              <a:rPr lang="ru-RU" sz="800" b="1" dirty="0" smtClean="0">
                <a:solidFill>
                  <a:srgbClr val="00B050"/>
                </a:solidFill>
              </a:rPr>
              <a:t>НАЖАТИЕМ КНОПКИ</a:t>
            </a:r>
            <a:endParaRPr lang="en-US" sz="800" b="1" dirty="0">
              <a:solidFill>
                <a:srgbClr val="00B050"/>
              </a:solidFill>
            </a:endParaRPr>
          </a:p>
        </p:txBody>
      </p:sp>
      <p:sp>
        <p:nvSpPr>
          <p:cNvPr id="182" name="Прямоугольник 181">
            <a:extLst>
              <a:ext uri="{FF2B5EF4-FFF2-40B4-BE49-F238E27FC236}">
                <a16:creationId xmlns="" xmlns:a16="http://schemas.microsoft.com/office/drawing/2014/main" id="{B28BE53C-4508-4B32-992F-0430D38FEEA4}"/>
              </a:ext>
            </a:extLst>
          </p:cNvPr>
          <p:cNvSpPr/>
          <p:nvPr/>
        </p:nvSpPr>
        <p:spPr>
          <a:xfrm>
            <a:off x="1134823" y="3092982"/>
            <a:ext cx="2933121" cy="37997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0070C0"/>
                </a:solidFill>
              </a:rPr>
              <a:t>ОФОРМЛЕНИЕ СНТ ДО ПЕРЕСЕЧЕНИЯ </a:t>
            </a:r>
          </a:p>
          <a:p>
            <a:pPr algn="ctr"/>
            <a:r>
              <a:rPr lang="ru-RU" sz="800" b="1" dirty="0" smtClean="0">
                <a:solidFill>
                  <a:srgbClr val="0070C0"/>
                </a:solidFill>
              </a:rPr>
              <a:t>ГОС. ГРАНИЦЫ</a:t>
            </a:r>
            <a:endParaRPr lang="en-US" sz="800" b="1" dirty="0">
              <a:solidFill>
                <a:srgbClr val="0070C0"/>
              </a:solidFill>
            </a:endParaRPr>
          </a:p>
        </p:txBody>
      </p:sp>
      <p:pic>
        <p:nvPicPr>
          <p:cNvPr id="100" name="Рисунок 9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7"/>
          <a:stretch/>
        </p:blipFill>
        <p:spPr>
          <a:xfrm>
            <a:off x="7668344" y="0"/>
            <a:ext cx="1473254" cy="5143500"/>
          </a:xfrm>
          <a:prstGeom prst="rect">
            <a:avLst/>
          </a:prstGeom>
          <a:ln>
            <a:noFill/>
          </a:ln>
        </p:spPr>
      </p:pic>
      <p:sp>
        <p:nvSpPr>
          <p:cNvPr id="2" name="Овал 1"/>
          <p:cNvSpPr/>
          <p:nvPr/>
        </p:nvSpPr>
        <p:spPr>
          <a:xfrm>
            <a:off x="554935" y="1163439"/>
            <a:ext cx="504653" cy="5046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2118344" y="1170515"/>
            <a:ext cx="504653" cy="5046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323528" y="876004"/>
            <a:ext cx="967468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800" b="1" dirty="0" smtClean="0"/>
              <a:t>ПЕРЕВОЗЧИК</a:t>
            </a:r>
            <a:endParaRPr lang="ru-RU" sz="800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35496" y="531862"/>
            <a:ext cx="835820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kk-KZ" sz="800" b="1" dirty="0" smtClean="0"/>
              <a:t>СТРАНА ЕАЭС </a:t>
            </a:r>
            <a:endParaRPr lang="ru-RU" sz="800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1750932" y="848565"/>
            <a:ext cx="1236892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kk-KZ" sz="800" b="1" dirty="0" smtClean="0"/>
              <a:t>СОТРУДНИК ОГД </a:t>
            </a:r>
          </a:p>
          <a:p>
            <a:pPr algn="ctr"/>
            <a:r>
              <a:rPr lang="kk-KZ" sz="800" b="1" dirty="0" smtClean="0"/>
              <a:t>НА АПП</a:t>
            </a:r>
            <a:endParaRPr lang="ru-RU" sz="8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902" y="759358"/>
            <a:ext cx="310943" cy="310943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 flipV="1">
            <a:off x="1605731" y="603870"/>
            <a:ext cx="13941" cy="1784302"/>
          </a:xfrm>
          <a:prstGeom prst="straightConnector1">
            <a:avLst/>
          </a:prstGeom>
          <a:ln w="6350"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1115616" y="1422842"/>
            <a:ext cx="927560" cy="0"/>
          </a:xfrm>
          <a:prstGeom prst="straightConnector1">
            <a:avLst/>
          </a:prstGeom>
          <a:ln w="1905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 rot="16200000">
            <a:off x="1039758" y="1808258"/>
            <a:ext cx="967468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kk-KZ" sz="800" b="1" dirty="0" smtClean="0"/>
              <a:t>Гос граница РК</a:t>
            </a:r>
            <a:endParaRPr lang="ru-RU" sz="800" b="1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981" y="2442882"/>
            <a:ext cx="9142019" cy="1152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object 5"/>
          <p:cNvSpPr txBox="1"/>
          <p:nvPr/>
        </p:nvSpPr>
        <p:spPr>
          <a:xfrm>
            <a:off x="7956376" y="869612"/>
            <a:ext cx="838251" cy="520274"/>
          </a:xfrm>
          <a:prstGeom prst="rect">
            <a:avLst/>
          </a:prstGeom>
        </p:spPr>
        <p:txBody>
          <a:bodyPr vert="horz" lIns="55721" tIns="27861" rIns="55721" bIns="27861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chemeClr val="bg1"/>
                </a:solidFill>
                <a:cs typeface="Aharoni" pitchFamily="2" charset="-79"/>
              </a:rPr>
              <a:t>Как есть</a:t>
            </a:r>
            <a:endParaRPr lang="ru-RU" sz="2000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103" name="object 5"/>
          <p:cNvSpPr txBox="1"/>
          <p:nvPr/>
        </p:nvSpPr>
        <p:spPr>
          <a:xfrm>
            <a:off x="7985845" y="3261290"/>
            <a:ext cx="838251" cy="736633"/>
          </a:xfrm>
          <a:prstGeom prst="rect">
            <a:avLst/>
          </a:prstGeom>
        </p:spPr>
        <p:txBody>
          <a:bodyPr vert="horz" lIns="55721" tIns="27861" rIns="55721" bIns="27861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chemeClr val="bg1"/>
                </a:solidFill>
                <a:cs typeface="Aharoni" pitchFamily="2" charset="-79"/>
              </a:rPr>
              <a:t>Как</a:t>
            </a:r>
            <a:r>
              <a:rPr lang="ru-RU" sz="2000" dirty="0">
                <a:solidFill>
                  <a:schemeClr val="bg1"/>
                </a:solidFill>
                <a:cs typeface="Aharoni" pitchFamily="2" charset="-79"/>
              </a:rPr>
              <a:t> будет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35496" y="-20538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50800" dist="50800" dir="5400000" algn="ctr" rotWithShape="0">
                    <a:srgbClr val="000000">
                      <a:alpha val="0"/>
                    </a:srgbClr>
                  </a:outerShdw>
                  <a:reflection stA="13000" endPos="58000" dist="50800" dir="5400000" sy="-100000" algn="bl" rotWithShape="0"/>
                </a:effectLst>
              </a:rPr>
              <a:t>ВНЕДРЕНИЕ СНТ ПРИ ИМПОРТЕ ТОВАРОВ С ТЕРРИТОРИИ ЕАЭС</a:t>
            </a:r>
            <a:endParaRPr lang="ru-RU" sz="2000" b="1" dirty="0"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13000" endPos="58000" dist="50800" dir="5400000" sy="-100000" algn="bl" rotWithShape="0"/>
              </a:effectLst>
            </a:endParaRPr>
          </a:p>
        </p:txBody>
      </p:sp>
      <p:pic>
        <p:nvPicPr>
          <p:cNvPr id="128" name="Рисунок 127">
            <a:extLst>
              <a:ext uri="{FF2B5EF4-FFF2-40B4-BE49-F238E27FC236}">
                <a16:creationId xmlns="" xmlns:a16="http://schemas.microsoft.com/office/drawing/2014/main" id="{67E30C9C-07D5-4BDD-B09A-02A833E3C9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7357" y="1284666"/>
            <a:ext cx="311418" cy="311418"/>
          </a:xfrm>
          <a:prstGeom prst="rect">
            <a:avLst/>
          </a:prstGeom>
        </p:spPr>
      </p:pic>
      <p:sp>
        <p:nvSpPr>
          <p:cNvPr id="129" name="Прямоугольник 128">
            <a:extLst>
              <a:ext uri="{FF2B5EF4-FFF2-40B4-BE49-F238E27FC236}">
                <a16:creationId xmlns="" xmlns:a16="http://schemas.microsoft.com/office/drawing/2014/main" id="{B28BE53C-4508-4B32-992F-0430D38FEEA4}"/>
              </a:ext>
            </a:extLst>
          </p:cNvPr>
          <p:cNvSpPr/>
          <p:nvPr/>
        </p:nvSpPr>
        <p:spPr>
          <a:xfrm>
            <a:off x="379325" y="1683990"/>
            <a:ext cx="808299" cy="4320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70C0"/>
                </a:solidFill>
              </a:rPr>
              <a:t>Оформление ТТН (</a:t>
            </a:r>
            <a:r>
              <a:rPr lang="en-US" sz="800" b="1" dirty="0">
                <a:solidFill>
                  <a:srgbClr val="0070C0"/>
                </a:solidFill>
              </a:rPr>
              <a:t>CMR</a:t>
            </a:r>
            <a:r>
              <a:rPr lang="ru-RU" sz="800" b="1" dirty="0">
                <a:solidFill>
                  <a:srgbClr val="0070C0"/>
                </a:solidFill>
              </a:rPr>
              <a:t>)</a:t>
            </a:r>
          </a:p>
        </p:txBody>
      </p:sp>
      <p:pic>
        <p:nvPicPr>
          <p:cNvPr id="130" name="Рисунок 129">
            <a:extLst>
              <a:ext uri="{FF2B5EF4-FFF2-40B4-BE49-F238E27FC236}">
                <a16:creationId xmlns="" xmlns:a16="http://schemas.microsoft.com/office/drawing/2014/main" id="{D3383152-29DD-4D3F-B8A6-ECB9AA099E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84175" y="1222970"/>
            <a:ext cx="372992" cy="372992"/>
          </a:xfrm>
          <a:prstGeom prst="rect">
            <a:avLst/>
          </a:prstGeom>
        </p:spPr>
      </p:pic>
      <p:sp>
        <p:nvSpPr>
          <p:cNvPr id="143" name="Прямоугольник 142">
            <a:extLst>
              <a:ext uri="{FF2B5EF4-FFF2-40B4-BE49-F238E27FC236}">
                <a16:creationId xmlns="" xmlns:a16="http://schemas.microsoft.com/office/drawing/2014/main" id="{B28BE53C-4508-4B32-992F-0430D38FEEA4}"/>
              </a:ext>
            </a:extLst>
          </p:cNvPr>
          <p:cNvSpPr/>
          <p:nvPr/>
        </p:nvSpPr>
        <p:spPr>
          <a:xfrm>
            <a:off x="1907704" y="1683990"/>
            <a:ext cx="975097" cy="4320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70C0"/>
                </a:solidFill>
              </a:rPr>
              <a:t>100% СКАНИРОВАНИЕ ТТН (</a:t>
            </a:r>
            <a:r>
              <a:rPr lang="en-US" sz="800" b="1" dirty="0">
                <a:solidFill>
                  <a:srgbClr val="0070C0"/>
                </a:solidFill>
              </a:rPr>
              <a:t>CMR</a:t>
            </a:r>
            <a:r>
              <a:rPr lang="ru-RU" sz="800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1635856" y="539120"/>
            <a:ext cx="835820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kk-KZ" sz="800" b="1" dirty="0" smtClean="0"/>
              <a:t>РК</a:t>
            </a:r>
            <a:endParaRPr lang="ru-RU" sz="800" b="1" dirty="0"/>
          </a:p>
        </p:txBody>
      </p:sp>
      <p:cxnSp>
        <p:nvCxnSpPr>
          <p:cNvPr id="146" name="Прямая со стрелкой 145"/>
          <p:cNvCxnSpPr/>
          <p:nvPr/>
        </p:nvCxnSpPr>
        <p:spPr>
          <a:xfrm>
            <a:off x="2653932" y="1422842"/>
            <a:ext cx="477908" cy="0"/>
          </a:xfrm>
          <a:prstGeom prst="straightConnector1">
            <a:avLst/>
          </a:prstGeom>
          <a:ln w="1905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Овал 149"/>
          <p:cNvSpPr/>
          <p:nvPr/>
        </p:nvSpPr>
        <p:spPr>
          <a:xfrm>
            <a:off x="338911" y="3736725"/>
            <a:ext cx="504653" cy="5046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51" name="Овал 150"/>
          <p:cNvSpPr/>
          <p:nvPr/>
        </p:nvSpPr>
        <p:spPr>
          <a:xfrm>
            <a:off x="2278969" y="3760986"/>
            <a:ext cx="504653" cy="5046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52" name="Овал 151"/>
          <p:cNvSpPr/>
          <p:nvPr/>
        </p:nvSpPr>
        <p:spPr>
          <a:xfrm>
            <a:off x="3607221" y="3760389"/>
            <a:ext cx="504653" cy="5046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53" name="TextBox 152"/>
          <p:cNvSpPr txBox="1"/>
          <p:nvPr/>
        </p:nvSpPr>
        <p:spPr>
          <a:xfrm>
            <a:off x="123308" y="3486015"/>
            <a:ext cx="967468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800" b="1" dirty="0" smtClean="0"/>
              <a:t>ПЕРЕВОЗЧИК</a:t>
            </a:r>
            <a:endParaRPr lang="ru-RU" sz="800" b="1" dirty="0"/>
          </a:p>
        </p:txBody>
      </p:sp>
      <p:sp>
        <p:nvSpPr>
          <p:cNvPr id="154" name="TextBox 153"/>
          <p:cNvSpPr txBox="1"/>
          <p:nvPr/>
        </p:nvSpPr>
        <p:spPr>
          <a:xfrm>
            <a:off x="3263102" y="3568626"/>
            <a:ext cx="1236890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800" b="1" dirty="0" smtClean="0"/>
              <a:t>КГД МФ РК </a:t>
            </a:r>
            <a:endParaRPr lang="ru-RU" sz="800" b="1" dirty="0"/>
          </a:p>
        </p:txBody>
      </p:sp>
      <p:sp>
        <p:nvSpPr>
          <p:cNvPr id="164" name="TextBox 163"/>
          <p:cNvSpPr txBox="1"/>
          <p:nvPr/>
        </p:nvSpPr>
        <p:spPr>
          <a:xfrm>
            <a:off x="35496" y="2571750"/>
            <a:ext cx="835820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kk-KZ" sz="800" b="1" dirty="0" smtClean="0"/>
              <a:t>СТРАНА ЕАЭС </a:t>
            </a:r>
            <a:endParaRPr lang="ru-RU" sz="800" b="1" dirty="0"/>
          </a:p>
        </p:txBody>
      </p:sp>
      <p:sp>
        <p:nvSpPr>
          <p:cNvPr id="165" name="TextBox 164"/>
          <p:cNvSpPr txBox="1"/>
          <p:nvPr/>
        </p:nvSpPr>
        <p:spPr>
          <a:xfrm>
            <a:off x="2051720" y="3472954"/>
            <a:ext cx="1008112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kk-KZ" sz="800" b="1" dirty="0" smtClean="0"/>
              <a:t>СОТРУДНИК ДГД </a:t>
            </a:r>
          </a:p>
          <a:p>
            <a:pPr algn="ctr"/>
            <a:r>
              <a:rPr lang="kk-KZ" sz="800" b="1" dirty="0" smtClean="0"/>
              <a:t>НА АПП</a:t>
            </a:r>
            <a:endParaRPr lang="ru-RU" sz="800" b="1" dirty="0"/>
          </a:p>
        </p:txBody>
      </p:sp>
      <p:pic>
        <p:nvPicPr>
          <p:cNvPr id="166" name="Рисунок 1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075" y="3843869"/>
            <a:ext cx="310943" cy="310943"/>
          </a:xfrm>
          <a:prstGeom prst="rect">
            <a:avLst/>
          </a:prstGeom>
        </p:spPr>
      </p:pic>
      <p:cxnSp>
        <p:nvCxnSpPr>
          <p:cNvPr id="167" name="Прямая со стрелкой 166"/>
          <p:cNvCxnSpPr/>
          <p:nvPr/>
        </p:nvCxnSpPr>
        <p:spPr>
          <a:xfrm flipV="1">
            <a:off x="1605731" y="2643758"/>
            <a:ext cx="13941" cy="2304256"/>
          </a:xfrm>
          <a:prstGeom prst="straightConnector1">
            <a:avLst/>
          </a:prstGeom>
          <a:ln w="6350"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/>
          <p:nvPr/>
        </p:nvCxnSpPr>
        <p:spPr>
          <a:xfrm>
            <a:off x="899592" y="3999939"/>
            <a:ext cx="1248968" cy="17715"/>
          </a:xfrm>
          <a:prstGeom prst="straightConnector1">
            <a:avLst/>
          </a:prstGeom>
          <a:ln w="1905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TextBox 168"/>
          <p:cNvSpPr txBox="1"/>
          <p:nvPr/>
        </p:nvSpPr>
        <p:spPr>
          <a:xfrm rot="16200000">
            <a:off x="1039758" y="4440108"/>
            <a:ext cx="967468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kk-KZ" sz="800" b="1" dirty="0" smtClean="0"/>
              <a:t>Гос граница РК</a:t>
            </a:r>
            <a:endParaRPr lang="ru-RU" sz="800" b="1" dirty="0"/>
          </a:p>
        </p:txBody>
      </p:sp>
      <p:pic>
        <p:nvPicPr>
          <p:cNvPr id="172" name="Рисунок 171">
            <a:extLst>
              <a:ext uri="{FF2B5EF4-FFF2-40B4-BE49-F238E27FC236}">
                <a16:creationId xmlns="" xmlns:a16="http://schemas.microsoft.com/office/drawing/2014/main" id="{67E30C9C-07D5-4BDD-B09A-02A833E3C9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1333" y="3857952"/>
            <a:ext cx="311418" cy="311418"/>
          </a:xfrm>
          <a:prstGeom prst="rect">
            <a:avLst/>
          </a:prstGeom>
        </p:spPr>
      </p:pic>
      <p:pic>
        <p:nvPicPr>
          <p:cNvPr id="174" name="Рисунок 173">
            <a:extLst>
              <a:ext uri="{FF2B5EF4-FFF2-40B4-BE49-F238E27FC236}">
                <a16:creationId xmlns="" xmlns:a16="http://schemas.microsoft.com/office/drawing/2014/main" id="{D3383152-29DD-4D3F-B8A6-ECB9AA099E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44800" y="3813441"/>
            <a:ext cx="372992" cy="372992"/>
          </a:xfrm>
          <a:prstGeom prst="rect">
            <a:avLst/>
          </a:prstGeom>
        </p:spPr>
      </p:pic>
      <p:sp>
        <p:nvSpPr>
          <p:cNvPr id="176" name="TextBox 175"/>
          <p:cNvSpPr txBox="1"/>
          <p:nvPr/>
        </p:nvSpPr>
        <p:spPr>
          <a:xfrm>
            <a:off x="1666847" y="2571750"/>
            <a:ext cx="481713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kk-KZ" sz="900" b="1" dirty="0" smtClean="0"/>
              <a:t>РК</a:t>
            </a:r>
            <a:endParaRPr lang="ru-RU" sz="800" b="1" dirty="0"/>
          </a:p>
        </p:txBody>
      </p:sp>
      <p:cxnSp>
        <p:nvCxnSpPr>
          <p:cNvPr id="178" name="Прямая со стрелкой 177"/>
          <p:cNvCxnSpPr/>
          <p:nvPr/>
        </p:nvCxnSpPr>
        <p:spPr>
          <a:xfrm>
            <a:off x="611560" y="2916845"/>
            <a:ext cx="0" cy="565323"/>
          </a:xfrm>
          <a:prstGeom prst="straightConnector1">
            <a:avLst/>
          </a:prstGeom>
          <a:ln w="1905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Овал 179"/>
          <p:cNvSpPr/>
          <p:nvPr/>
        </p:nvSpPr>
        <p:spPr>
          <a:xfrm>
            <a:off x="2278372" y="2608261"/>
            <a:ext cx="504653" cy="5046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179" name="Рисунок 178">
            <a:extLst>
              <a:ext uri="{FF2B5EF4-FFF2-40B4-BE49-F238E27FC236}">
                <a16:creationId xmlns="" xmlns:a16="http://schemas.microsoft.com/office/drawing/2014/main" id="{3DD7CD57-9086-4D9B-84A7-A824ABCE24F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951" y="2752874"/>
            <a:ext cx="365241" cy="288032"/>
          </a:xfrm>
          <a:prstGeom prst="rect">
            <a:avLst/>
          </a:prstGeom>
        </p:spPr>
      </p:pic>
      <p:sp>
        <p:nvSpPr>
          <p:cNvPr id="183" name="TextBox 182"/>
          <p:cNvSpPr txBox="1"/>
          <p:nvPr/>
        </p:nvSpPr>
        <p:spPr>
          <a:xfrm>
            <a:off x="2051720" y="2451398"/>
            <a:ext cx="1019337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800" b="1" dirty="0" smtClean="0"/>
              <a:t>ИМПОРТЕР</a:t>
            </a:r>
            <a:endParaRPr lang="ru-RU" sz="800" b="1" dirty="0"/>
          </a:p>
        </p:txBody>
      </p:sp>
      <p:sp>
        <p:nvSpPr>
          <p:cNvPr id="184" name="Прямоугольник 183">
            <a:extLst>
              <a:ext uri="{FF2B5EF4-FFF2-40B4-BE49-F238E27FC236}">
                <a16:creationId xmlns="" xmlns:a16="http://schemas.microsoft.com/office/drawing/2014/main" id="{B28BE53C-4508-4B32-992F-0430D38FEEA4}"/>
              </a:ext>
            </a:extLst>
          </p:cNvPr>
          <p:cNvSpPr/>
          <p:nvPr/>
        </p:nvSpPr>
        <p:spPr>
          <a:xfrm>
            <a:off x="163532" y="4292590"/>
            <a:ext cx="808068" cy="3088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0070C0"/>
                </a:solidFill>
              </a:rPr>
              <a:t>РЕГ. НОМЕР СНТ</a:t>
            </a:r>
            <a:endParaRPr lang="en-US" sz="800" b="1" dirty="0">
              <a:solidFill>
                <a:srgbClr val="0070C0"/>
              </a:solidFill>
            </a:endParaRPr>
          </a:p>
        </p:txBody>
      </p:sp>
      <p:cxnSp>
        <p:nvCxnSpPr>
          <p:cNvPr id="187" name="Прямая со стрелкой 186"/>
          <p:cNvCxnSpPr/>
          <p:nvPr/>
        </p:nvCxnSpPr>
        <p:spPr>
          <a:xfrm>
            <a:off x="2915816" y="4013312"/>
            <a:ext cx="606996" cy="4342"/>
          </a:xfrm>
          <a:prstGeom prst="straightConnector1">
            <a:avLst/>
          </a:prstGeom>
          <a:ln w="1905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Прямоугольник 191"/>
          <p:cNvSpPr/>
          <p:nvPr/>
        </p:nvSpPr>
        <p:spPr>
          <a:xfrm>
            <a:off x="188929" y="4876006"/>
            <a:ext cx="4599095" cy="24622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000" dirty="0" smtClean="0"/>
              <a:t>ФЛ ПРИ ВВОЗЕ ТОВАРОВ ДЛЯ ЛИЧНОГО ПОЛЬЗОВАНИЯ НЕ ОФОРМЛЯЮТ СНТ </a:t>
            </a:r>
            <a:endParaRPr lang="ru-RU" sz="1000" dirty="0"/>
          </a:p>
        </p:txBody>
      </p:sp>
      <p:sp>
        <p:nvSpPr>
          <p:cNvPr id="193" name="TextBox 192"/>
          <p:cNvSpPr txBox="1"/>
          <p:nvPr/>
        </p:nvSpPr>
        <p:spPr>
          <a:xfrm>
            <a:off x="124449" y="4856261"/>
            <a:ext cx="267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!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00" name="Овал 199"/>
          <p:cNvSpPr/>
          <p:nvPr/>
        </p:nvSpPr>
        <p:spPr>
          <a:xfrm>
            <a:off x="3680492" y="665862"/>
            <a:ext cx="504653" cy="5046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01" name="TextBox 200"/>
          <p:cNvSpPr txBox="1"/>
          <p:nvPr/>
        </p:nvSpPr>
        <p:spPr>
          <a:xfrm>
            <a:off x="3419872" y="487883"/>
            <a:ext cx="1019853" cy="1923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800" b="1" dirty="0" smtClean="0"/>
              <a:t>БЕЗРИСКОВЫЕ АТС</a:t>
            </a:r>
            <a:endParaRPr lang="ru-RU" sz="800" b="1" dirty="0"/>
          </a:p>
        </p:txBody>
      </p:sp>
      <p:sp>
        <p:nvSpPr>
          <p:cNvPr id="202" name="Овал 201"/>
          <p:cNvSpPr/>
          <p:nvPr/>
        </p:nvSpPr>
        <p:spPr>
          <a:xfrm>
            <a:off x="3635896" y="1635049"/>
            <a:ext cx="504653" cy="504653"/>
          </a:xfrm>
          <a:prstGeom prst="ellipse">
            <a:avLst/>
          </a:prstGeom>
          <a:solidFill>
            <a:srgbClr val="FF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cxnSp>
        <p:nvCxnSpPr>
          <p:cNvPr id="206" name="Прямая со стрелкой 205"/>
          <p:cNvCxnSpPr/>
          <p:nvPr/>
        </p:nvCxnSpPr>
        <p:spPr>
          <a:xfrm>
            <a:off x="3131840" y="928204"/>
            <a:ext cx="504056" cy="3331"/>
          </a:xfrm>
          <a:prstGeom prst="straightConnector1">
            <a:avLst/>
          </a:prstGeom>
          <a:ln w="1905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Прямая со стрелкой 207"/>
          <p:cNvCxnSpPr>
            <a:endCxn id="202" idx="2"/>
          </p:cNvCxnSpPr>
          <p:nvPr/>
        </p:nvCxnSpPr>
        <p:spPr>
          <a:xfrm>
            <a:off x="3131840" y="1887376"/>
            <a:ext cx="504056" cy="0"/>
          </a:xfrm>
          <a:prstGeom prst="straightConnector1">
            <a:avLst/>
          </a:prstGeom>
          <a:ln w="1905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Прямая со стрелкой 209"/>
          <p:cNvCxnSpPr/>
          <p:nvPr/>
        </p:nvCxnSpPr>
        <p:spPr>
          <a:xfrm>
            <a:off x="3131840" y="928204"/>
            <a:ext cx="0" cy="976234"/>
          </a:xfrm>
          <a:prstGeom prst="straightConnector1">
            <a:avLst/>
          </a:prstGeom>
          <a:ln w="1905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214"/>
          <p:cNvSpPr txBox="1"/>
          <p:nvPr/>
        </p:nvSpPr>
        <p:spPr>
          <a:xfrm>
            <a:off x="3491880" y="1424024"/>
            <a:ext cx="882207" cy="1967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800" b="1" dirty="0" smtClean="0">
                <a:solidFill>
                  <a:srgbClr val="FF0000"/>
                </a:solidFill>
              </a:rPr>
              <a:t>РИСКОВЫЕ АТС</a:t>
            </a:r>
          </a:p>
        </p:txBody>
      </p:sp>
      <p:pic>
        <p:nvPicPr>
          <p:cNvPr id="216" name="Рисунок 215">
            <a:extLst>
              <a:ext uri="{FF2B5EF4-FFF2-40B4-BE49-F238E27FC236}">
                <a16:creationId xmlns="" xmlns:a16="http://schemas.microsoft.com/office/drawing/2014/main" id="{67E30C9C-07D5-4BDD-B09A-02A833E3C9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53145" y="1744305"/>
            <a:ext cx="311418" cy="311418"/>
          </a:xfrm>
          <a:prstGeom prst="rect">
            <a:avLst/>
          </a:prstGeom>
        </p:spPr>
      </p:pic>
      <p:pic>
        <p:nvPicPr>
          <p:cNvPr id="217" name="Рисунок 216">
            <a:extLst>
              <a:ext uri="{FF2B5EF4-FFF2-40B4-BE49-F238E27FC236}">
                <a16:creationId xmlns="" xmlns:a16="http://schemas.microsoft.com/office/drawing/2014/main" id="{67E30C9C-07D5-4BDD-B09A-02A833E3C9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77109" y="775058"/>
            <a:ext cx="311418" cy="311418"/>
          </a:xfrm>
          <a:prstGeom prst="rect">
            <a:avLst/>
          </a:prstGeom>
        </p:spPr>
      </p:pic>
      <p:cxnSp>
        <p:nvCxnSpPr>
          <p:cNvPr id="218" name="Прямая со стрелкой 217"/>
          <p:cNvCxnSpPr/>
          <p:nvPr/>
        </p:nvCxnSpPr>
        <p:spPr>
          <a:xfrm>
            <a:off x="4211960" y="1887375"/>
            <a:ext cx="548652" cy="0"/>
          </a:xfrm>
          <a:prstGeom prst="straightConnector1">
            <a:avLst/>
          </a:prstGeom>
          <a:ln w="1905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Прямоугольник 227"/>
          <p:cNvSpPr/>
          <p:nvPr/>
        </p:nvSpPr>
        <p:spPr>
          <a:xfrm>
            <a:off x="9324528" y="2710287"/>
            <a:ext cx="228694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800" dirty="0" smtClean="0"/>
          </a:p>
        </p:txBody>
      </p:sp>
      <p:cxnSp>
        <p:nvCxnSpPr>
          <p:cNvPr id="64" name="Прямая со стрелкой 63"/>
          <p:cNvCxnSpPr/>
          <p:nvPr/>
        </p:nvCxnSpPr>
        <p:spPr>
          <a:xfrm>
            <a:off x="4257172" y="918188"/>
            <a:ext cx="548652" cy="0"/>
          </a:xfrm>
          <a:prstGeom prst="straightConnector1">
            <a:avLst/>
          </a:prstGeom>
          <a:ln w="1905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4799309" y="731480"/>
            <a:ext cx="24519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rgbClr val="0070C0"/>
                </a:solidFill>
              </a:rPr>
              <a:t>УПЛАТА НДС НА ИМПОРТ - НЕРАВНЫЕ КОНКУРЕНТНЫЕ УСЛОВИЯ;</a:t>
            </a:r>
            <a:endParaRPr lang="ru-RU" sz="1000" b="1" dirty="0" smtClean="0">
              <a:solidFill>
                <a:srgbClr val="0070C0"/>
              </a:solidFill>
            </a:endParaRPr>
          </a:p>
        </p:txBody>
      </p:sp>
      <p:cxnSp>
        <p:nvCxnSpPr>
          <p:cNvPr id="79" name="Прямая со стрелкой 78"/>
          <p:cNvCxnSpPr/>
          <p:nvPr/>
        </p:nvCxnSpPr>
        <p:spPr>
          <a:xfrm>
            <a:off x="599008" y="2896890"/>
            <a:ext cx="1583282" cy="19955"/>
          </a:xfrm>
          <a:prstGeom prst="straightConnector1">
            <a:avLst/>
          </a:prstGeom>
          <a:ln w="19050"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Прямоугольник 87">
            <a:extLst>
              <a:ext uri="{FF2B5EF4-FFF2-40B4-BE49-F238E27FC236}">
                <a16:creationId xmlns="" xmlns:a16="http://schemas.microsoft.com/office/drawing/2014/main" id="{B28BE53C-4508-4B32-992F-0430D38FEEA4}"/>
              </a:ext>
            </a:extLst>
          </p:cNvPr>
          <p:cNvSpPr/>
          <p:nvPr/>
        </p:nvSpPr>
        <p:spPr>
          <a:xfrm>
            <a:off x="3334346" y="4257018"/>
            <a:ext cx="949622" cy="4320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0070C0"/>
                </a:solidFill>
              </a:rPr>
              <a:t>ПОЛУЧЕНИЕ СВЕДЕНИЙ С СНТ</a:t>
            </a:r>
            <a:endParaRPr lang="ru-RU" sz="800" b="1" dirty="0">
              <a:solidFill>
                <a:srgbClr val="0070C0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4805823" y="3435846"/>
            <a:ext cx="2934529" cy="1469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 smtClean="0">
                <a:solidFill>
                  <a:srgbClr val="00B050"/>
                </a:solidFill>
              </a:rPr>
              <a:t>УПЛАТА НДС НА ИМПОРТ - РАВНЫЕ КОНКУРЕНТНЫЕ УСЛОВИЯ;</a:t>
            </a:r>
          </a:p>
          <a:p>
            <a:endParaRPr lang="ru-RU" sz="800" b="1" dirty="0" smtClean="0">
              <a:solidFill>
                <a:srgbClr val="00B050"/>
              </a:solidFill>
            </a:endParaRPr>
          </a:p>
          <a:p>
            <a:r>
              <a:rPr lang="ru-RU" sz="1050" b="1" dirty="0" smtClean="0">
                <a:solidFill>
                  <a:srgbClr val="00B050"/>
                </a:solidFill>
              </a:rPr>
              <a:t>ИСКЛЮЧЕНИЕ ОФОРМЛЕНИЯ СНТ НА ФИКТИВНЫХ ПОЛУЧАТЕЛЕЙ</a:t>
            </a:r>
          </a:p>
          <a:p>
            <a:endParaRPr lang="ru-RU" sz="800" b="1" dirty="0" smtClean="0">
              <a:solidFill>
                <a:srgbClr val="00B050"/>
              </a:solidFill>
            </a:endParaRPr>
          </a:p>
          <a:p>
            <a:r>
              <a:rPr lang="ru-RU" sz="1050" b="1" dirty="0" smtClean="0">
                <a:solidFill>
                  <a:srgbClr val="00B050"/>
                </a:solidFill>
              </a:rPr>
              <a:t>СОКРАЩЕНИЕ КОЛИЧЕСТВА УВЕДОМЛЕНИЙ КК</a:t>
            </a:r>
          </a:p>
          <a:p>
            <a:endParaRPr lang="ru-RU" sz="1050" b="1" dirty="0" smtClean="0">
              <a:solidFill>
                <a:srgbClr val="00B050"/>
              </a:solidFill>
            </a:endParaRPr>
          </a:p>
          <a:p>
            <a:endParaRPr lang="ru-RU" sz="1050" b="1" dirty="0" smtClean="0">
              <a:solidFill>
                <a:srgbClr val="0070C0"/>
              </a:solidFill>
            </a:endParaRPr>
          </a:p>
        </p:txBody>
      </p:sp>
      <p:cxnSp>
        <p:nvCxnSpPr>
          <p:cNvPr id="95" name="Прямая со стрелкой 94"/>
          <p:cNvCxnSpPr/>
          <p:nvPr/>
        </p:nvCxnSpPr>
        <p:spPr>
          <a:xfrm>
            <a:off x="4185145" y="4012715"/>
            <a:ext cx="548652" cy="0"/>
          </a:xfrm>
          <a:prstGeom prst="straightConnector1">
            <a:avLst/>
          </a:prstGeom>
          <a:ln w="1905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6" name="Picture 2" descr="D:\слайды\картинки для слайдов\галочка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35846"/>
            <a:ext cx="204424" cy="18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D:\слайды\картинки для слайдов\галочка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175" y="4299942"/>
            <a:ext cx="195865" cy="17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D:\слайды\картинки для слайдов\галочка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175" y="3867894"/>
            <a:ext cx="195865" cy="17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54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789484" y="245552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ПРЕИМУЩЕСТВА ДЛЯ </a:t>
            </a:r>
            <a:r>
              <a:rPr lang="ru-RU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БИЗНЕСА ПРИ </a:t>
            </a:r>
            <a:r>
              <a:rPr lang="ru-RU" sz="1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ОФОРМЛЕНИИ СНТ ПРИ ИМПОРТЕ ТОВАРОВ С ТЕРРИТОРИИ  ЕАЭС 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9374" y="4510683"/>
            <a:ext cx="8121098" cy="307777"/>
          </a:xfrm>
          <a:prstGeom prst="rect">
            <a:avLst/>
          </a:prstGeom>
          <a:ln w="25400" cmpd="sng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i="1" dirty="0"/>
              <a:t>ФЛ при ввозе товаров для личного пользования не оформляют СНТ </a:t>
            </a:r>
          </a:p>
        </p:txBody>
      </p:sp>
      <p:pic>
        <p:nvPicPr>
          <p:cNvPr id="2050" name="Picture 2" descr="D:\слайды\картинки для слайдов\галочка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9" y="1067627"/>
            <a:ext cx="475181" cy="43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слайды\картинки для слайдов\галочка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9" y="1859715"/>
            <a:ext cx="475181" cy="43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слайды\картинки для слайдов\галочка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84" y="2647601"/>
            <a:ext cx="475181" cy="43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слайды\картинки для слайдов\галочка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9" y="3227867"/>
            <a:ext cx="475181" cy="43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слайды\картинки для слайдов\галочка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9" y="3875939"/>
            <a:ext cx="475181" cy="43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987574"/>
            <a:ext cx="8136904" cy="720080"/>
          </a:xfrm>
          <a:prstGeom prst="rect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83568" y="1755329"/>
            <a:ext cx="8136904" cy="658793"/>
          </a:xfrm>
          <a:prstGeom prst="rect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83568" y="2465555"/>
            <a:ext cx="8136904" cy="697111"/>
          </a:xfrm>
          <a:prstGeom prst="rect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83568" y="3210343"/>
            <a:ext cx="8136904" cy="617920"/>
          </a:xfrm>
          <a:prstGeom prst="rect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83568" y="3875939"/>
            <a:ext cx="8136904" cy="542161"/>
          </a:xfrm>
          <a:prstGeom prst="rect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172077"/>
              </p:ext>
            </p:extLst>
          </p:nvPr>
        </p:nvGraphicFramePr>
        <p:xfrm>
          <a:off x="1187624" y="874683"/>
          <a:ext cx="7196608" cy="363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96608"/>
              </a:tblGrid>
              <a:tr h="856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cap="all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ускорение прохождения АТС через АПП, отсутствие необходимости сканирования документов на АПП. Подтверждение </a:t>
                      </a:r>
                      <a:r>
                        <a:rPr lang="ru-RU" sz="1500" cap="all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снт</a:t>
                      </a:r>
                      <a:r>
                        <a:rPr lang="ru-RU" sz="1500" cap="all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нажатием кнопки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8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cap="all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исключение выдачи ПС КНБ РК талона о прохождении Гос. границы через АПП 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745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cap="all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исключение накладных на подакцизные товары (СНН, СНТИ, СНА), в дальнейшем - ФНО 320.00, 328.00</a:t>
                      </a:r>
                      <a:endParaRPr lang="ru-RU" sz="1500" b="1" kern="1200" cap="all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67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cap="all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сокращение количества выставляемых уведомлений КК по импорту с ЕАЭС </a:t>
                      </a:r>
                      <a:endParaRPr lang="ru-RU" sz="1500" b="1" kern="1200" cap="all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745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cap="all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создание равных конкурентных условий за счет снижения серого импорта</a:t>
                      </a:r>
                      <a:endParaRPr lang="ru-RU" sz="1500" b="1" kern="1200" cap="all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927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354</Words>
  <Application>Microsoft Office PowerPoint</Application>
  <PresentationFormat>Экран (16:9)</PresentationFormat>
  <Paragraphs>60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Жампозова Данара Едгеровна</dc:creator>
  <cp:lastModifiedBy>Nurbolat Kushekenov</cp:lastModifiedBy>
  <cp:revision>48</cp:revision>
  <dcterms:created xsi:type="dcterms:W3CDTF">2020-08-12T10:24:53Z</dcterms:created>
  <dcterms:modified xsi:type="dcterms:W3CDTF">2020-08-13T14:44:35Z</dcterms:modified>
</cp:coreProperties>
</file>